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57" r:id="rId3"/>
    <p:sldId id="259" r:id="rId4"/>
    <p:sldId id="263" r:id="rId5"/>
    <p:sldId id="265" r:id="rId6"/>
    <p:sldId id="268" r:id="rId7"/>
    <p:sldId id="258" r:id="rId8"/>
    <p:sldId id="260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761163" cy="99425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>
      <p:cViewPr varScale="1">
        <p:scale>
          <a:sx n="116" d="100"/>
          <a:sy n="116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A1422-7CFE-481C-947B-4FD8AFBF1306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0B106-2B40-40FF-9D8C-4CE2814931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9077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CF2-21E3-486E-B190-CD8C9169552E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76DF-B68C-49B0-8F57-AC4CBDED1176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CF2-21E3-486E-B190-CD8C9169552E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76DF-B68C-49B0-8F57-AC4CBDED11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CF2-21E3-486E-B190-CD8C9169552E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76DF-B68C-49B0-8F57-AC4CBDED11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CF2-21E3-486E-B190-CD8C9169552E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76DF-B68C-49B0-8F57-AC4CBDED11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CF2-21E3-486E-B190-CD8C9169552E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76DF-B68C-49B0-8F57-AC4CBDED1176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CF2-21E3-486E-B190-CD8C9169552E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76DF-B68C-49B0-8F57-AC4CBDED11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CF2-21E3-486E-B190-CD8C9169552E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76DF-B68C-49B0-8F57-AC4CBDED1176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CF2-21E3-486E-B190-CD8C9169552E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76DF-B68C-49B0-8F57-AC4CBDED11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CF2-21E3-486E-B190-CD8C9169552E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76DF-B68C-49B0-8F57-AC4CBDED11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CF2-21E3-486E-B190-CD8C9169552E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76DF-B68C-49B0-8F57-AC4CBDED1176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CF2-21E3-486E-B190-CD8C9169552E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76DF-B68C-49B0-8F57-AC4CBDED11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0E75CF2-21E3-486E-B190-CD8C9169552E}" type="datetimeFigureOut">
              <a:rPr lang="hr-HR" smtClean="0"/>
              <a:t>04.08.2014.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C1B76DF-B68C-49B0-8F57-AC4CBDED117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gradsupetar.hr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/>
              <a:t/>
            </a:r>
            <a:br>
              <a:rPr lang="hr-HR" sz="3600" dirty="0"/>
            </a:b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/>
              <a:t/>
            </a:r>
            <a:br>
              <a:rPr lang="hr-HR" sz="3600" dirty="0"/>
            </a:b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>ENERGETSKA OBNOVA KUĆA U GRADU SUPETRU I OPĆINISUTIVAN  </a:t>
            </a:r>
            <a:endParaRPr lang="hr-H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                        </a:t>
            </a:r>
            <a:endParaRPr lang="hr-HR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699" y="3696332"/>
            <a:ext cx="914400" cy="91440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481961"/>
            <a:ext cx="1202432" cy="129666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7" y="3696331"/>
            <a:ext cx="930424" cy="102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96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KRITERIJ ZA ODABIR KORISNIKA SREDSTAVA  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1600" dirty="0"/>
              <a:t>Ukupan broj bodova koje pojedina prijava može ostvariti iznosi 220. Bodovanje se vrši prema dva osnovna kriterija s obzirom na predmet prijave sukladno članku 3. ovog Pravilnika. Prijave će se bodovati prema sljedećim kriterijima:</a:t>
            </a:r>
          </a:p>
          <a:p>
            <a:r>
              <a:rPr lang="hr-HR" sz="1600" dirty="0"/>
              <a:t>1. Tehno-ekonomska opravdanost provedbe mjere </a:t>
            </a:r>
            <a:r>
              <a:rPr lang="hr-HR" sz="1600" dirty="0" err="1"/>
              <a:t>EnU</a:t>
            </a:r>
            <a:r>
              <a:rPr lang="hr-HR" sz="1600" dirty="0"/>
              <a:t> na prijavljenom kućanstvu</a:t>
            </a:r>
            <a:br>
              <a:rPr lang="hr-HR" sz="1600" dirty="0"/>
            </a:br>
            <a:r>
              <a:rPr lang="hr-HR" sz="1600" dirty="0"/>
              <a:t>(najveći ukupan broj bodova 55</a:t>
            </a:r>
            <a:r>
              <a:rPr lang="hr-HR" dirty="0" smtClean="0"/>
              <a:t>);</a:t>
            </a:r>
          </a:p>
          <a:p>
            <a:r>
              <a:rPr lang="hr-HR" sz="1600" dirty="0"/>
              <a:t>2. Zatečeno stanje sustava za grijanje  prostora (najveći ukupan broj bodova 30);</a:t>
            </a:r>
          </a:p>
          <a:p>
            <a:r>
              <a:rPr lang="hr-HR" sz="1600" dirty="0"/>
              <a:t>3. Zatečeno stanje sustava za prozračivanje  prostora (najveći ukupan broj bodova 30</a:t>
            </a:r>
            <a:r>
              <a:rPr lang="hr-HR" sz="1600" dirty="0" smtClean="0"/>
              <a:t>);</a:t>
            </a:r>
            <a:endParaRPr lang="hr-HR" sz="1600" dirty="0"/>
          </a:p>
          <a:p>
            <a:r>
              <a:rPr lang="hr-HR" sz="1600" dirty="0"/>
              <a:t>4. Zatečeno stanje konstrukcijskih dijelova građevine – zadovoljavajuća toplinska zaštita, opće stanje fasade, stolarije i dr. (najveći ukupan broj bodova 30) i tip konstrukcije vanjskog zida( ukupan broj bodova dobije se zbrajanje bodova prema debljini toplinske izolacije i tipu konstrukcije većeg dijela vanjskog zida</a:t>
            </a:r>
            <a:r>
              <a:rPr lang="hr-HR" dirty="0" smtClean="0"/>
              <a:t>);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sz="1600" dirty="0" smtClean="0"/>
              <a:t>-    Ukoliko </a:t>
            </a:r>
            <a:r>
              <a:rPr lang="hr-HR" sz="1600" dirty="0"/>
              <a:t>se u prijavnom obrascu ne navede odgovor za kriterij Toplinske zaštite vanjske ovojnice i tip konstrukcije </a:t>
            </a:r>
            <a:r>
              <a:rPr lang="hr-HR" sz="1600" dirty="0" smtClean="0"/>
              <a:t>     neće </a:t>
            </a:r>
            <a:r>
              <a:rPr lang="hr-HR" sz="1600" dirty="0"/>
              <a:t>se dodijeliti bodovi za predmetni </a:t>
            </a:r>
            <a:r>
              <a:rPr lang="hr-HR" sz="1600" dirty="0" smtClean="0"/>
              <a:t>kriterij.</a:t>
            </a:r>
          </a:p>
          <a:p>
            <a:pPr marL="0" indent="0">
              <a:buNone/>
            </a:pPr>
            <a:endParaRPr lang="hr-HR" sz="1600" dirty="0" smtClean="0"/>
          </a:p>
          <a:p>
            <a:pPr>
              <a:buFontTx/>
              <a:buChar char="-"/>
            </a:pPr>
            <a:r>
              <a:rPr lang="hr-HR" sz="1600" dirty="0" smtClean="0"/>
              <a:t>Ukoliko </a:t>
            </a:r>
            <a:r>
              <a:rPr lang="hr-HR" sz="1600" dirty="0"/>
              <a:t>se u prijavnom obrascu navedu dva ili više odgovora za kriterij Tehničke karakteristike vanjske stolarije, pri dodjeljivanju bodova za predmetni kriterij bodovat će se </a:t>
            </a:r>
            <a:r>
              <a:rPr lang="hr-HR" sz="1600" baseline="30000" dirty="0"/>
              <a:t> </a:t>
            </a:r>
            <a:r>
              <a:rPr lang="hr-HR" sz="1600" dirty="0"/>
              <a:t>s obzirom na udio pojedine vrstu u ukupnom broju vanjske stolarije. </a:t>
            </a:r>
            <a:endParaRPr lang="hr-HR" sz="1600" dirty="0" smtClean="0"/>
          </a:p>
          <a:p>
            <a:pPr>
              <a:buFontTx/>
              <a:buChar char="-"/>
            </a:pPr>
            <a:endParaRPr lang="hr-HR" sz="1600" dirty="0"/>
          </a:p>
          <a:p>
            <a:r>
              <a:rPr lang="hr-HR" sz="1600" dirty="0"/>
              <a:t>Ukoliko se u prijavnom obrascu ne navede odgovor za kriterij Tehničke karakteristike vanjske stolarije neće se dodijeliti bodovi za predmetni kriterij.</a:t>
            </a:r>
          </a:p>
          <a:p>
            <a:pPr marL="0" indent="0">
              <a:buNone/>
            </a:pPr>
            <a:endParaRPr lang="hr-HR" sz="1600" dirty="0"/>
          </a:p>
          <a:p>
            <a:r>
              <a:rPr lang="hr-HR" sz="1600" dirty="0"/>
              <a:t>Ukoliko dvije ili više prijava budu bodovane jednakim brojem bodova prednost pri odabiru imati će one prijave sa ranijim datumom, odnosno vremenom slanja prijave</a:t>
            </a:r>
          </a:p>
          <a:p>
            <a:pPr marL="0" indent="0">
              <a:buNone/>
            </a:pPr>
            <a:endParaRPr lang="hr-HR" sz="1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836712"/>
            <a:ext cx="326179" cy="32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971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DOSTAVLJANJE PRIJAVA 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1200" b="1" dirty="0" smtClean="0"/>
              <a:t>                      </a:t>
            </a:r>
            <a:r>
              <a:rPr lang="hr-HR" sz="1200" b="1" dirty="0"/>
              <a:t> </a:t>
            </a:r>
            <a:r>
              <a:rPr lang="hr-HR" sz="1200" b="1" dirty="0" smtClean="0"/>
              <a:t>                                                   Grad </a:t>
            </a:r>
            <a:r>
              <a:rPr lang="hr-HR" sz="1200" b="1" dirty="0"/>
              <a:t>Supetar</a:t>
            </a:r>
            <a:endParaRPr lang="hr-HR" sz="1200" dirty="0"/>
          </a:p>
          <a:p>
            <a:pPr marL="0" indent="0">
              <a:buNone/>
            </a:pPr>
            <a:r>
              <a:rPr lang="hr-HR" sz="1200" b="1" dirty="0" smtClean="0"/>
              <a:t>                                          Odsjek </a:t>
            </a:r>
            <a:r>
              <a:rPr lang="hr-HR" sz="1200" b="1" dirty="0"/>
              <a:t>za izgradnju, prostorno uređenje i zaštitu okoliša</a:t>
            </a:r>
            <a:endParaRPr lang="hr-HR" sz="1200" dirty="0"/>
          </a:p>
          <a:p>
            <a:pPr marL="0" indent="0">
              <a:buNone/>
            </a:pPr>
            <a:r>
              <a:rPr lang="hr-HR" sz="1200" b="1" dirty="0" smtClean="0"/>
              <a:t>                                                                            </a:t>
            </a:r>
            <a:r>
              <a:rPr lang="hr-HR" sz="1200" b="1" dirty="0" err="1" smtClean="0"/>
              <a:t>Vlačica</a:t>
            </a:r>
            <a:r>
              <a:rPr lang="hr-HR" sz="1200" b="1" dirty="0" smtClean="0"/>
              <a:t> </a:t>
            </a:r>
            <a:r>
              <a:rPr lang="hr-HR" sz="1200" b="1" dirty="0"/>
              <a:t>5</a:t>
            </a:r>
            <a:endParaRPr lang="hr-HR" sz="1200" dirty="0"/>
          </a:p>
          <a:p>
            <a:pPr marL="0" indent="0">
              <a:buNone/>
            </a:pPr>
            <a:r>
              <a:rPr lang="hr-HR" sz="1200" b="1" dirty="0" smtClean="0"/>
              <a:t>                                                                       21400 </a:t>
            </a:r>
            <a:r>
              <a:rPr lang="hr-HR" sz="1200" b="1" dirty="0"/>
              <a:t>Supetar</a:t>
            </a:r>
            <a:endParaRPr lang="hr-HR" sz="1200" dirty="0"/>
          </a:p>
          <a:p>
            <a:pPr marL="0" indent="0">
              <a:buNone/>
            </a:pPr>
            <a:r>
              <a:rPr lang="hr-HR" sz="1200" dirty="0"/>
              <a:t> </a:t>
            </a:r>
          </a:p>
          <a:p>
            <a:pPr marL="0" indent="0">
              <a:buNone/>
            </a:pPr>
            <a:r>
              <a:rPr lang="hr-HR" sz="1200" dirty="0"/>
              <a:t>uz naznaku: </a:t>
            </a:r>
            <a:r>
              <a:rPr lang="hr-HR" sz="1200" b="1" dirty="0"/>
              <a:t>„PROGRAM OBNOVE OBITELJSKIH KUĆA– NE OTVARATI</a:t>
            </a:r>
            <a:r>
              <a:rPr lang="hr-HR" sz="1200" b="1" dirty="0" smtClean="0"/>
              <a:t>“</a:t>
            </a:r>
          </a:p>
          <a:p>
            <a:pPr marL="0" indent="0">
              <a:buNone/>
            </a:pPr>
            <a:endParaRPr lang="hr-HR" sz="1200" b="1" dirty="0"/>
          </a:p>
          <a:p>
            <a:pPr marL="0" indent="0">
              <a:buNone/>
            </a:pPr>
            <a:r>
              <a:rPr lang="hr-HR" sz="1200" b="1" dirty="0" smtClean="0"/>
              <a:t>                                                                     Općina </a:t>
            </a:r>
            <a:r>
              <a:rPr lang="hr-HR" sz="1200" b="1" dirty="0" err="1"/>
              <a:t>Sutivan</a:t>
            </a:r>
            <a:endParaRPr lang="hr-HR" sz="1200" dirty="0"/>
          </a:p>
          <a:p>
            <a:pPr marL="0" indent="0">
              <a:buNone/>
            </a:pPr>
            <a:r>
              <a:rPr lang="hr-HR" sz="1200" b="1" dirty="0" smtClean="0"/>
              <a:t>                                                             Trg </a:t>
            </a:r>
            <a:r>
              <a:rPr lang="hr-HR" sz="1200" b="1" dirty="0"/>
              <a:t>dr. Franjo Tuđman 1</a:t>
            </a:r>
            <a:endParaRPr lang="hr-HR" sz="1200" dirty="0"/>
          </a:p>
          <a:p>
            <a:pPr marL="0" indent="0">
              <a:buNone/>
            </a:pPr>
            <a:r>
              <a:rPr lang="hr-HR" sz="1200" b="1" dirty="0" smtClean="0"/>
              <a:t>                                                                       21403 </a:t>
            </a:r>
            <a:r>
              <a:rPr lang="hr-HR" sz="1200" b="1" dirty="0" err="1"/>
              <a:t>Sutivan</a:t>
            </a:r>
            <a:endParaRPr lang="hr-HR" sz="1200" dirty="0"/>
          </a:p>
          <a:p>
            <a:endParaRPr lang="hr-HR" sz="1200" dirty="0"/>
          </a:p>
          <a:p>
            <a:pPr marL="0" indent="0">
              <a:buNone/>
            </a:pPr>
            <a:r>
              <a:rPr lang="hr-HR" sz="1200" dirty="0"/>
              <a:t>uz naznaku: </a:t>
            </a:r>
            <a:r>
              <a:rPr lang="hr-HR" sz="1200" b="1" dirty="0"/>
              <a:t>„PROGRAM OBNOVE OBITELJSKIH KUĆA– NE OTVARATI“</a:t>
            </a:r>
            <a:endParaRPr lang="hr-HR" sz="1200" dirty="0"/>
          </a:p>
          <a:p>
            <a:pPr marL="0" indent="0">
              <a:buNone/>
            </a:pPr>
            <a:endParaRPr lang="hr-HR" sz="1200" dirty="0"/>
          </a:p>
          <a:p>
            <a:r>
              <a:rPr lang="hr-HR" sz="1200" b="1" dirty="0"/>
              <a:t> </a:t>
            </a:r>
            <a:endParaRPr lang="hr-HR" sz="1200" dirty="0"/>
          </a:p>
          <a:p>
            <a:pPr marL="0" indent="0">
              <a:buNone/>
            </a:pPr>
            <a:r>
              <a:rPr lang="hr-HR" sz="1600" b="1" dirty="0"/>
              <a:t>Rok za dostavu prijava je 60 (šezdeset) dana od dana objave.</a:t>
            </a:r>
            <a:endParaRPr lang="hr-HR" sz="1600" dirty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836712"/>
            <a:ext cx="398187" cy="39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643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REALIZACIJA PRIHVAĆENIH PRIJAVA  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600" dirty="0"/>
              <a:t>Na osnovu konačne liste prioriteta, Grad </a:t>
            </a:r>
            <a:r>
              <a:rPr lang="hr-HR" sz="1600" dirty="0" smtClean="0"/>
              <a:t>Supetar i općina </a:t>
            </a:r>
            <a:r>
              <a:rPr lang="hr-HR" sz="1600" dirty="0" err="1" smtClean="0"/>
              <a:t>Sutivan</a:t>
            </a:r>
            <a:r>
              <a:rPr lang="hr-HR" sz="1600" dirty="0" smtClean="0"/>
              <a:t> </a:t>
            </a:r>
            <a:r>
              <a:rPr lang="hr-HR" sz="1600" dirty="0"/>
              <a:t>će sa svim odabranim korisnicima sklopiti ugovore o sufinanciranju mjera </a:t>
            </a:r>
            <a:r>
              <a:rPr lang="hr-HR" sz="1600" dirty="0" err="1"/>
              <a:t>EnU</a:t>
            </a:r>
            <a:r>
              <a:rPr lang="hr-HR" sz="1600" dirty="0"/>
              <a:t>. </a:t>
            </a:r>
            <a:endParaRPr lang="hr-HR" sz="1600" dirty="0" smtClean="0"/>
          </a:p>
          <a:p>
            <a:pPr marL="0" indent="0">
              <a:buNone/>
            </a:pPr>
            <a:endParaRPr lang="hr-HR" sz="1600" dirty="0"/>
          </a:p>
          <a:p>
            <a:r>
              <a:rPr lang="hr-HR" sz="1600" dirty="0"/>
              <a:t>Ugovorom o sufinanciranju biti će definiran iznos i postotak radova koji sufinancira Grad </a:t>
            </a:r>
            <a:r>
              <a:rPr lang="hr-HR" sz="1600" dirty="0" smtClean="0"/>
              <a:t>Supetar i općina </a:t>
            </a:r>
            <a:r>
              <a:rPr lang="hr-HR" sz="1600" dirty="0" err="1" smtClean="0"/>
              <a:t>Sutivan</a:t>
            </a:r>
            <a:r>
              <a:rPr lang="hr-HR" sz="1600" dirty="0" smtClean="0"/>
              <a:t>,  </a:t>
            </a:r>
            <a:r>
              <a:rPr lang="hr-HR" sz="1600" dirty="0"/>
              <a:t>način plaćanja, kao i ostala prava i obaveze ugovornih strana</a:t>
            </a:r>
            <a:r>
              <a:rPr lang="hr-HR" sz="1600" dirty="0" smtClean="0"/>
              <a:t>.</a:t>
            </a:r>
          </a:p>
          <a:p>
            <a:pPr marL="0" indent="0">
              <a:buNone/>
            </a:pPr>
            <a:endParaRPr lang="hr-HR" sz="1600" dirty="0"/>
          </a:p>
          <a:p>
            <a:r>
              <a:rPr lang="hr-HR" sz="1600" dirty="0"/>
              <a:t>Prije sklapanja Ugovora, odabrani korisnik je dužan </a:t>
            </a:r>
            <a:r>
              <a:rPr lang="hr-HR" sz="1600" u="sng" dirty="0"/>
              <a:t>u roku 60 dana od dana konačne Odluke o odabiru</a:t>
            </a:r>
            <a:r>
              <a:rPr lang="hr-HR" sz="1600" dirty="0"/>
              <a:t> dostaviti projektnu dokumentaciju (minimalno na razini glavnog projekta sa snimkom postojećeg stanja, (za rekonstrukciju postojeće zgrade potreban je glavni projekt kojim se daje tehničko rješenje zgrade u odnosu na racionalnu uporabu energije i toplinsku zaštitu, sadrži i detaljan opis i tehničke karakteristike postojećeg stanja zgrade odnosno postojećeg građevnog dijela zgrade obuhvaćenog rekonstrukcijom u odnosu na racionalnu uporabu energije i toplinsku zaštitu prije predviđenog građevinskog zahvata – prema Tehničkom propisu o racionalnoj uporabi energije i toplinskoj zaštiti u zgradama NN 110/08, 89/09). </a:t>
            </a:r>
          </a:p>
          <a:p>
            <a:pPr marL="0" indent="0">
              <a:buNone/>
            </a:pPr>
            <a:endParaRPr lang="hr-HR" sz="1600" dirty="0"/>
          </a:p>
          <a:p>
            <a:endParaRPr lang="hr-HR" sz="1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829606"/>
            <a:ext cx="398187" cy="39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79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ZAHTJEV ZA ISPLATOM NOVČANIM SREDSTAVA  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fontAlgn="base"/>
            <a:r>
              <a:rPr lang="hr-HR" dirty="0"/>
              <a:t>Ispostaviti račun za opremu i ugradnju mjere </a:t>
            </a:r>
            <a:r>
              <a:rPr lang="hr-HR" dirty="0" err="1"/>
              <a:t>EnU</a:t>
            </a:r>
            <a:r>
              <a:rPr lang="hr-HR" dirty="0"/>
              <a:t> te energetski pregled i energetski certifikat sadržaja sukladnog članku 14. Pravilnika (original ili ovjerena kopija);</a:t>
            </a:r>
          </a:p>
          <a:p>
            <a:pPr lvl="0" fontAlgn="base"/>
            <a:r>
              <a:rPr lang="hr-HR" dirty="0"/>
              <a:t>Vrijednosni kupon cjelovito popunjen i obostrano ovjeren od strane Izvođača radova (original);</a:t>
            </a:r>
          </a:p>
          <a:p>
            <a:pPr lvl="0" fontAlgn="base"/>
            <a:r>
              <a:rPr lang="hr-HR" dirty="0"/>
              <a:t>Pisana izjava izvođača radova o izvedenim radovima, uvjetima održavanja i sukladnosti ugrađene opreme,  sukladno </a:t>
            </a:r>
            <a:r>
              <a:rPr lang="hr-HR" i="1" dirty="0"/>
              <a:t>Pravilniku o tehničkom pregledu građevine</a:t>
            </a:r>
            <a:r>
              <a:rPr lang="hr-HR" dirty="0"/>
              <a:t> (NN 108/04), sadržaja sukladnog članku 14. Pravilnika (ovjerena kopija);</a:t>
            </a:r>
          </a:p>
          <a:p>
            <a:pPr lvl="0" fontAlgn="base"/>
            <a:r>
              <a:rPr lang="hr-HR" dirty="0"/>
              <a:t>Garancija izvođača radova da je mjera </a:t>
            </a:r>
            <a:r>
              <a:rPr lang="hr-HR" dirty="0" err="1"/>
              <a:t>EnU</a:t>
            </a:r>
            <a:r>
              <a:rPr lang="hr-HR" dirty="0"/>
              <a:t> ugrađena prema uputi proizvođača na kućanstvu navedenom u prijavi (ovjerava Izvođač radova, ovjerena kopija);</a:t>
            </a:r>
          </a:p>
          <a:p>
            <a:pPr lvl="0" fontAlgn="base"/>
            <a:r>
              <a:rPr lang="hr-HR" dirty="0"/>
              <a:t>Važeću suglasnost za obavljanje djelatnosti građenja angažiranog Izvođača radova sukladno članku 3. ovog Pravilnika (kopija).</a:t>
            </a:r>
          </a:p>
          <a:p>
            <a:pPr lvl="0" fontAlgn="base"/>
            <a:r>
              <a:rPr lang="hr-HR" dirty="0"/>
              <a:t>Presliku zapisnika (Izvještaj) o provedenom energetskom pregledu obiteljske kuće.</a:t>
            </a:r>
          </a:p>
          <a:p>
            <a:pPr lvl="0" fontAlgn="base"/>
            <a:r>
              <a:rPr lang="hr-HR" dirty="0"/>
              <a:t>Preslika energetskog certifikata obiteljske kuće izrađenog temeljem navedenog energetskog pregleda.</a:t>
            </a:r>
          </a:p>
          <a:p>
            <a:pPr lvl="0" fontAlgn="base"/>
            <a:r>
              <a:rPr lang="hr-HR" dirty="0"/>
              <a:t>Ugrađena oprema mora imati odgovarajuće dokaze o sukladnosti s tehničkim propisima</a:t>
            </a:r>
          </a:p>
          <a:p>
            <a:pPr lvl="0" fontAlgn="base"/>
            <a:r>
              <a:rPr lang="hr-HR" dirty="0"/>
              <a:t>Oprema mora biti ugrađena od ovlaštenog izvođača radova</a:t>
            </a:r>
          </a:p>
          <a:p>
            <a:pPr lvl="0" fontAlgn="base"/>
            <a:r>
              <a:rPr lang="hr-HR" dirty="0"/>
              <a:t>Završno izvješće nadzornog inženjera – od strane Grada </a:t>
            </a:r>
            <a:r>
              <a:rPr lang="hr-HR" dirty="0" smtClean="0"/>
              <a:t>Supetra i općine </a:t>
            </a:r>
            <a:r>
              <a:rPr lang="hr-HR" dirty="0" err="1" smtClean="0"/>
              <a:t>Sutivan</a:t>
            </a:r>
            <a:endParaRPr lang="hr-HR" dirty="0"/>
          </a:p>
          <a:p>
            <a:pPr lvl="0" fontAlgn="base"/>
            <a:r>
              <a:rPr lang="hr-HR" dirty="0"/>
              <a:t>Izjava izvođača radova o jamstvenom roku</a:t>
            </a:r>
          </a:p>
          <a:p>
            <a:pPr marL="0" lvl="0" indent="0">
              <a:buNone/>
            </a:pPr>
            <a:r>
              <a:rPr lang="hr-HR" dirty="0" smtClean="0"/>
              <a:t>                                       Za </a:t>
            </a:r>
            <a:r>
              <a:rPr lang="hr-HR" dirty="0"/>
              <a:t>izvedene radove na minimalno 2 godine</a:t>
            </a:r>
          </a:p>
          <a:p>
            <a:pPr marL="0" lvl="0" indent="0">
              <a:buNone/>
            </a:pPr>
            <a:r>
              <a:rPr lang="hr-HR" dirty="0" smtClean="0"/>
              <a:t>                                       Za </a:t>
            </a:r>
            <a:r>
              <a:rPr lang="hr-HR" dirty="0"/>
              <a:t>opremu na rokove koji nisu kraći od onih koje daje dobavljač opreme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Cjelokupne troškove stručnog nadzora kojeg provodi ovlašteni nadzorni inženjer pokriva Provoditelj natječaja.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829606"/>
            <a:ext cx="398187" cy="39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431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OSTALE INFORMACIJE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dirty="0" smtClean="0"/>
              <a:t>-  Sve </a:t>
            </a:r>
            <a:r>
              <a:rPr lang="hr-HR" sz="2000" dirty="0"/>
              <a:t>dodatne informacije mogu se dobiti na Internet stranicama Grada Supetra (</a:t>
            </a:r>
            <a:r>
              <a:rPr lang="hr-HR" sz="2000" u="sng" dirty="0">
                <a:hlinkClick r:id="rId2"/>
              </a:rPr>
              <a:t>www.gradsupetar.hr</a:t>
            </a:r>
            <a:r>
              <a:rPr lang="hr-HR" sz="2000" dirty="0"/>
              <a:t>) , ili na kontakt telefone 021/756-721 i 021/756-715.</a:t>
            </a:r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r>
              <a:rPr lang="hr-HR" sz="2000" dirty="0" smtClean="0"/>
              <a:t>-  Sve </a:t>
            </a:r>
            <a:r>
              <a:rPr lang="hr-HR" sz="2000" dirty="0"/>
              <a:t>dodatne informacije mogu se dobiti na Internet stranicama </a:t>
            </a:r>
            <a:r>
              <a:rPr lang="hr-HR" sz="2000" dirty="0" smtClean="0"/>
              <a:t>Općine  </a:t>
            </a:r>
            <a:r>
              <a:rPr lang="hr-HR" sz="2000" dirty="0" err="1" smtClean="0"/>
              <a:t>Sutivan</a:t>
            </a:r>
            <a:r>
              <a:rPr lang="hr-HR" sz="2000" dirty="0" smtClean="0"/>
              <a:t> </a:t>
            </a:r>
            <a:r>
              <a:rPr lang="hr-HR" sz="2000" dirty="0"/>
              <a:t>(www.sutivan.hr), ili na kontakt telefone 021/638-366 i 021/638-069</a:t>
            </a:r>
          </a:p>
          <a:p>
            <a:pPr marL="0" indent="0">
              <a:buNone/>
            </a:pPr>
            <a:endParaRPr lang="hr-HR" sz="2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836712"/>
            <a:ext cx="398187" cy="39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04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r>
              <a:rPr lang="hr-HR" smtClean="0"/>
              <a:t>                            HVALA NA PAŽNJI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06248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OPĆENITO          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hr-HR" sz="1600" dirty="0" smtClean="0"/>
              <a:t>Obnovom obiteljske kuće po načelima energetske učinkovitosti ostvaruju se višestruke koristi. </a:t>
            </a:r>
          </a:p>
          <a:p>
            <a:pPr marL="457200" lvl="1" indent="0">
              <a:buNone/>
            </a:pPr>
            <a:r>
              <a:rPr lang="hr-HR" sz="1600" dirty="0" smtClean="0"/>
              <a:t>Živjeti u takvim kućama je ugodnije</a:t>
            </a:r>
          </a:p>
          <a:p>
            <a:pPr marL="457200" lvl="1" indent="0">
              <a:buNone/>
            </a:pPr>
            <a:r>
              <a:rPr lang="hr-HR" sz="1600" dirty="0" smtClean="0"/>
              <a:t>Računi za energiju su manji za barem trećinu, a mogu biti i do 60% ako se kombinira više mjera. Korist ima gospodarstvo jer uz 160 milijuna kuna poticaja iz Fonda otvaraju projekte vrijedne 400 milijuna i čuvaju radna mjesta primarno domaćim obrtnicima i malim tvrtkama. I naravno, ČUVAMO OKOLIŠ.</a:t>
            </a:r>
          </a:p>
          <a:p>
            <a:pPr marL="457200" lvl="1" indent="0">
              <a:buNone/>
            </a:pPr>
            <a:r>
              <a:rPr lang="hr-HR" sz="1600" dirty="0" smtClean="0"/>
              <a:t>Već sljedeće godine sredstva će biti još veća.</a:t>
            </a:r>
          </a:p>
          <a:p>
            <a:pPr marL="457200" lvl="1" indent="0">
              <a:buNone/>
            </a:pPr>
            <a:r>
              <a:rPr lang="hr-HR" sz="1600" dirty="0" smtClean="0"/>
              <a:t>Ove godine na snagu je stupio i Pravilnik o energetskom certificiranju – dokument koji predočuje energetska svojstva zgrade, koji izdaje ovlaštena osoba.</a:t>
            </a:r>
          </a:p>
          <a:p>
            <a:pPr marL="457200" lvl="1" indent="0">
              <a:buNone/>
            </a:pPr>
            <a:r>
              <a:rPr lang="hr-HR" sz="1600" dirty="0" smtClean="0"/>
              <a:t>Certifikat sadrži podatke o </a:t>
            </a:r>
            <a:r>
              <a:rPr lang="hr-HR" sz="1600" dirty="0" err="1" smtClean="0"/>
              <a:t>termotehničkim</a:t>
            </a:r>
            <a:r>
              <a:rPr lang="hr-HR" sz="1600" dirty="0" smtClean="0"/>
              <a:t> sustavima, klimatske podatke, podatke o potrebnoj energiji za referentne, stvarne klimatske podatke i sl. </a:t>
            </a:r>
          </a:p>
          <a:p>
            <a:pPr marL="457200" lvl="1" indent="0">
              <a:buNone/>
            </a:pPr>
            <a:r>
              <a:rPr lang="hr-HR" sz="1600" dirty="0" smtClean="0"/>
              <a:t>Stoga </a:t>
            </a:r>
            <a:r>
              <a:rPr lang="hr-HR" sz="1600" dirty="0" err="1" smtClean="0"/>
              <a:t>uaganje</a:t>
            </a:r>
            <a:r>
              <a:rPr lang="hr-HR" sz="1600" dirty="0" smtClean="0"/>
              <a:t> u </a:t>
            </a:r>
            <a:r>
              <a:rPr lang="hr-HR" sz="1600" dirty="0" err="1" smtClean="0"/>
              <a:t>termoizolacione</a:t>
            </a:r>
            <a:r>
              <a:rPr lang="hr-HR" sz="1600" dirty="0" smtClean="0"/>
              <a:t> fasade i PVC stolariju, nekretnine mogu biti označene boljim energetskim razredom, a time dobiti na vrijednosti.</a:t>
            </a:r>
          </a:p>
          <a:p>
            <a:pPr marL="457200" lvl="1" indent="0">
              <a:buNone/>
            </a:pPr>
            <a:r>
              <a:rPr lang="hr-HR" sz="1600" dirty="0" smtClean="0"/>
              <a:t>Stoga će ulaganje u </a:t>
            </a:r>
            <a:r>
              <a:rPr lang="hr-HR" sz="1600" dirty="0" err="1" smtClean="0"/>
              <a:t>en</a:t>
            </a:r>
            <a:r>
              <a:rPr lang="hr-HR" sz="1600" dirty="0" smtClean="0"/>
              <a:t>. Učinkovitosti zaštiti Vašu nekretninu od svih mogućih vremenskih uvjeta, te osigurati vama i vašoj obitelji da uz minimalan trošak uživate u ugodnoj temperaturi vašem domu.</a:t>
            </a:r>
          </a:p>
          <a:p>
            <a:pPr marL="457200" lvl="1" indent="0">
              <a:buNone/>
            </a:pPr>
            <a:endParaRPr lang="hr-HR" sz="1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92696"/>
            <a:ext cx="604285" cy="60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68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400" dirty="0" smtClean="0"/>
              <a:t>PODACI O PRAGRAMU ENERGETSKE OBNOVE OBITELJSKIH KUĆA ZA RAZDOBLJE OD 2014. DO 2020. GODINE   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sz="1600" dirty="0" smtClean="0"/>
          </a:p>
          <a:p>
            <a:r>
              <a:rPr lang="hr-HR" sz="1600" dirty="0" smtClean="0"/>
              <a:t>Vlada RH Program je donije u ožujku ove godine</a:t>
            </a:r>
          </a:p>
          <a:p>
            <a:r>
              <a:rPr lang="hr-HR" sz="1600" dirty="0" smtClean="0"/>
              <a:t>Programom je bila predviđena energetska obnova 2.000 obiteljskih kuća godišnje, a prema sadašnjim pokazateljima, samo u ovoj godini projektima energetske učinkovitosti i obnovljivih izvora energije bit će obuhvaćeno preko 6.000 kućanstava.</a:t>
            </a:r>
          </a:p>
          <a:p>
            <a:r>
              <a:rPr lang="hr-HR" sz="1600" dirty="0" smtClean="0"/>
              <a:t>Radi se o 3.550 projekata energetske učinkovitosti i nešto više od 2.600 projekta obnovljivih izvora energije.</a:t>
            </a:r>
          </a:p>
          <a:p>
            <a:r>
              <a:rPr lang="hr-HR" sz="1600" dirty="0" smtClean="0"/>
              <a:t>Ukupna vrijednost projekta je oko 400 milijuna kuna</a:t>
            </a:r>
          </a:p>
          <a:p>
            <a:r>
              <a:rPr lang="hr-HR" sz="1600" dirty="0" smtClean="0"/>
              <a:t>Za njihove sufinanciranje u 2014. godini Fond za zaštitu okoliša osigurao je čak 160 milijuna kuna, tri puta više sredstava nego što je prvotno planirano.</a:t>
            </a:r>
          </a:p>
          <a:p>
            <a:r>
              <a:rPr lang="hr-HR" sz="1600" dirty="0" smtClean="0"/>
              <a:t>Program je usmjeren upravo na energetsku obnovu obiteljskih kuća jer one čine 65% stambenog fonda u Hrvatskoj. Najviše ih je izgrađeno prije 1987. godine te nemaju gotovu nikakvu ili samo minimalnu toplinsku izolaciju.</a:t>
            </a:r>
          </a:p>
          <a:p>
            <a:r>
              <a:rPr lang="hr-HR" sz="1600" dirty="0" smtClean="0"/>
              <a:t>Obnovom po načelu </a:t>
            </a:r>
            <a:r>
              <a:rPr lang="hr-HR" sz="1600" dirty="0" err="1" smtClean="0"/>
              <a:t>enetgetske</a:t>
            </a:r>
            <a:r>
              <a:rPr lang="hr-HR" sz="1600" dirty="0" smtClean="0"/>
              <a:t> učinkovitosti građani ostvare uštedu na režijama od 30% do čak 60% te osigurati kvalitetnije uvjete stanovanja.</a:t>
            </a:r>
          </a:p>
          <a:p>
            <a:r>
              <a:rPr lang="hr-HR" sz="1600" dirty="0" smtClean="0"/>
              <a:t>Projekt se provodi u suradnji sa gradovima, općinama i županijama, a građanima se omogućuje da ostvare subvencije od 40% do 80%.</a:t>
            </a:r>
          </a:p>
          <a:p>
            <a:pPr marL="0" indent="0">
              <a:buNone/>
            </a:pPr>
            <a:endParaRPr lang="hr-HR" sz="1600" dirty="0" smtClean="0"/>
          </a:p>
          <a:p>
            <a:endParaRPr lang="hr-HR" sz="1600" dirty="0"/>
          </a:p>
          <a:p>
            <a:endParaRPr lang="hr-HR" sz="1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045468"/>
            <a:ext cx="456084" cy="45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645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PREDMET NATJEČAJA      </a:t>
            </a:r>
            <a:endParaRPr lang="hr-HR" sz="24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1600" dirty="0"/>
              <a:t>Pod mjerama energetske učinkovitosti koje se sufinanciraju ovim Natječajem smatraju se opravdanim troškovima: </a:t>
            </a:r>
            <a:endParaRPr lang="hr-HR" sz="1600" dirty="0" smtClean="0"/>
          </a:p>
          <a:p>
            <a:pPr marL="0" indent="0">
              <a:buNone/>
            </a:pPr>
            <a:endParaRPr lang="hr-HR" sz="1600" dirty="0"/>
          </a:p>
          <a:p>
            <a:pPr lvl="0" fontAlgn="base"/>
            <a:r>
              <a:rPr lang="hr-HR" sz="1600" b="1" dirty="0"/>
              <a:t>zamjena postojeće ugradnjom nove vanjske stolarije</a:t>
            </a:r>
            <a:endParaRPr lang="hr-HR" sz="1600" dirty="0"/>
          </a:p>
          <a:p>
            <a:pPr lvl="0" fontAlgn="base"/>
            <a:r>
              <a:rPr lang="hr-HR" sz="1600" dirty="0"/>
              <a:t>U ≤1,6 za komplet i ≤1,1 za staklo za </a:t>
            </a:r>
            <a:r>
              <a:rPr lang="hr-HR" sz="1600" dirty="0" err="1"/>
              <a:t>Θe,mj,min</a:t>
            </a:r>
            <a:r>
              <a:rPr lang="hr-HR" sz="1600" dirty="0"/>
              <a:t>&gt;3 ⁰C;</a:t>
            </a:r>
          </a:p>
          <a:p>
            <a:pPr lvl="0" fontAlgn="base"/>
            <a:r>
              <a:rPr lang="hr-HR" sz="1600" b="1" dirty="0"/>
              <a:t>povećanje toplinske zaštite ovojnice obiteljske kuće</a:t>
            </a:r>
            <a:endParaRPr lang="hr-HR" sz="1600" dirty="0"/>
          </a:p>
          <a:p>
            <a:pPr lvl="0"/>
            <a:r>
              <a:rPr lang="hr-HR" sz="1600" dirty="0"/>
              <a:t> </a:t>
            </a:r>
            <a:r>
              <a:rPr lang="hr-HR" sz="1600" b="1" dirty="0"/>
              <a:t>≤0,25</a:t>
            </a:r>
            <a:r>
              <a:rPr lang="hr-HR" sz="1600" dirty="0"/>
              <a:t> za </a:t>
            </a:r>
            <a:r>
              <a:rPr lang="hr-HR" sz="1600" dirty="0" err="1"/>
              <a:t>Θe,mj,min</a:t>
            </a:r>
            <a:r>
              <a:rPr lang="hr-HR" sz="1600" dirty="0"/>
              <a:t>&gt;3 ⁰C za krov, strop i pod grijanog prostora (</a:t>
            </a:r>
            <a:r>
              <a:rPr lang="hr-HR" sz="1600" dirty="0" err="1"/>
              <a:t>Θi</a:t>
            </a:r>
            <a:r>
              <a:rPr lang="hr-HR" sz="1600" dirty="0"/>
              <a:t>&gt;18 ⁰C) prema vanjskom ili negrijanom prostoru (podrumu, garaži), </a:t>
            </a:r>
          </a:p>
          <a:p>
            <a:pPr lvl="0"/>
            <a:r>
              <a:rPr lang="hr-HR" sz="1600" b="1" dirty="0"/>
              <a:t>≤0,40</a:t>
            </a:r>
            <a:r>
              <a:rPr lang="hr-HR" sz="1600" dirty="0"/>
              <a:t> za </a:t>
            </a:r>
            <a:r>
              <a:rPr lang="hr-HR" sz="1600" dirty="0" err="1"/>
              <a:t>Θe,mj,min</a:t>
            </a:r>
            <a:r>
              <a:rPr lang="hr-HR" sz="1600" dirty="0"/>
              <a:t>&gt;3 ⁰ za vanjski zid grijanog prostora, </a:t>
            </a:r>
          </a:p>
          <a:p>
            <a:pPr lvl="0"/>
            <a:r>
              <a:rPr lang="hr-HR" sz="1600" b="1" dirty="0"/>
              <a:t>≤0,45</a:t>
            </a:r>
            <a:r>
              <a:rPr lang="hr-HR" sz="1600" dirty="0"/>
              <a:t> za </a:t>
            </a:r>
            <a:r>
              <a:rPr lang="hr-HR" sz="1600" dirty="0" err="1"/>
              <a:t>Θe,mj,min</a:t>
            </a:r>
            <a:r>
              <a:rPr lang="hr-HR" sz="1600" dirty="0"/>
              <a:t>&gt;3 ⁰C za pod prema tlu i ukopane dijelove grijanog prostora.</a:t>
            </a:r>
          </a:p>
          <a:p>
            <a:pPr lvl="0" fontAlgn="base"/>
            <a:r>
              <a:rPr lang="hr-HR" sz="1600" b="1" dirty="0"/>
              <a:t>povećanje energetske učinkovitosti sustava grijanja ugradnjom plinskih kondenzacijskih kotlova</a:t>
            </a:r>
            <a:endParaRPr lang="hr-HR" sz="1600" dirty="0"/>
          </a:p>
          <a:p>
            <a:pPr lvl="0" fontAlgn="base"/>
            <a:r>
              <a:rPr lang="hr-HR" sz="1600" b="1" dirty="0"/>
              <a:t>povećanje energetske učinkovitosti sustava prozračivanja ugradnjom uređaja za povrat </a:t>
            </a:r>
            <a:r>
              <a:rPr lang="hr-HR" sz="1600" b="1" dirty="0" smtClean="0"/>
              <a:t>topline</a:t>
            </a:r>
          </a:p>
          <a:p>
            <a:pPr lvl="0" fontAlgn="base"/>
            <a:endParaRPr lang="hr-HR" sz="1600" dirty="0"/>
          </a:p>
          <a:p>
            <a:pPr marL="0" indent="0">
              <a:buNone/>
            </a:pPr>
            <a:r>
              <a:rPr lang="hr-HR" sz="1600" dirty="0"/>
              <a:t>Cilj ovog Natječaja je sufinanciranje povećanja energetske učinkovitosti obiteljskih kuća. </a:t>
            </a:r>
          </a:p>
          <a:p>
            <a:pPr marL="0" indent="0">
              <a:buNone/>
            </a:pPr>
            <a:r>
              <a:rPr lang="hr-HR" sz="1600" dirty="0"/>
              <a:t> </a:t>
            </a:r>
          </a:p>
          <a:p>
            <a:endParaRPr lang="hr-HR" sz="1600" dirty="0" smtClean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764704"/>
            <a:ext cx="470195" cy="47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4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OBITELJSKA KUĆA U SMISLU OVOG NATJEČAJA JE STAMBENA KUĆA KOJA :     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a)  ima najmanje 50% bruto podne površine namijenjeno za stanovanje; </a:t>
            </a:r>
          </a:p>
          <a:p>
            <a:r>
              <a:rPr lang="hr-HR" dirty="0"/>
              <a:t>b)  ima najviše dvije funkcionalne stambene jedinice;</a:t>
            </a:r>
          </a:p>
          <a:p>
            <a:r>
              <a:rPr lang="hr-HR" dirty="0"/>
              <a:t>c)  izgrađena na zasebnoj katastarskoj čestici ;</a:t>
            </a:r>
          </a:p>
          <a:p>
            <a:r>
              <a:rPr lang="hr-HR" dirty="0"/>
              <a:t>d)  građevinske bruto površine do 400 m</a:t>
            </a:r>
            <a:r>
              <a:rPr lang="hr-HR" baseline="30000" dirty="0"/>
              <a:t>2</a:t>
            </a:r>
            <a:r>
              <a:rPr lang="hr-HR" dirty="0"/>
              <a:t>;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052736"/>
            <a:ext cx="382953" cy="38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09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IZNOSI SUFINANCIRANJA  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hr-HR" sz="1600" dirty="0"/>
              <a:t>Korisniku će se prema ovom Natječaju dodijeliti iznos sufinanciranja od 65%, odnosno do  maksimalnog iznosa od  46.875,00  kuna (s PDV-om) po obiteljskoj kući, od toga Fond do 60% opravdanih troškova ulaganja, ali ne više  45.000,00  kuna (s PDV-om) po obiteljskoj kući, a JLS s dodatnih 5% opravdanih troškova ulaganja, ali ne više od   1.875,00  kuna po obiteljskoj kući (s PDV-om). </a:t>
            </a:r>
            <a:r>
              <a:rPr lang="hr-HR" sz="1600" dirty="0" smtClean="0"/>
              <a:t>– GRAD SUPETAR</a:t>
            </a:r>
          </a:p>
          <a:p>
            <a:endParaRPr lang="hr-HR" sz="1600" dirty="0" smtClean="0"/>
          </a:p>
          <a:p>
            <a:r>
              <a:rPr lang="hr-HR" sz="1600" dirty="0"/>
              <a:t>Korisniku će se prema ovom Natječaju dodijeliti iznos sufinanciranja od 65%, odnosno do  maksimalnog iznosa od 47.200,00  kuna (s PDV-om) po obiteljskoj kući, od toga Fond do 60% opravdanih troškova ulaganja, ali ne više od 45.000,00 kuna (s PDV-om) po obiteljskoj kući, a JLS s dodatnih 5% opravdanih troškova ulaganja, ali ne više od 2.200,00  kuna po obiteljskoj kući (s PDV-om</a:t>
            </a:r>
            <a:r>
              <a:rPr lang="hr-HR" sz="1600" dirty="0" smtClean="0"/>
              <a:t>) – OPĆINA SUTIVAN</a:t>
            </a:r>
          </a:p>
          <a:p>
            <a:pPr marL="0" indent="0">
              <a:buNone/>
            </a:pPr>
            <a:endParaRPr lang="hr-HR" sz="1600" dirty="0"/>
          </a:p>
          <a:p>
            <a:r>
              <a:rPr lang="hr-HR" sz="1600" dirty="0" smtClean="0"/>
              <a:t>Sufinanciranje </a:t>
            </a:r>
            <a:r>
              <a:rPr lang="hr-HR" sz="1600" dirty="0"/>
              <a:t>će biti dodijeljeno za troškove nabave i ugradnje, za koje je ispostavljena konačna obračunska situacija nabave i ugradnje opreme te izrade energetskog pregleda i energetskog certifikata nakon datuma objave Javnog poziva, ali i uz uvjet provjere JLS početnih/zatečenih stanja terenskim pregledima</a:t>
            </a:r>
            <a:r>
              <a:rPr lang="hr-HR" sz="1600" dirty="0" smtClean="0"/>
              <a:t>.</a:t>
            </a:r>
          </a:p>
          <a:p>
            <a:pPr marL="0" indent="0">
              <a:buNone/>
            </a:pPr>
            <a:endParaRPr lang="hr-HR" sz="1600" dirty="0"/>
          </a:p>
          <a:p>
            <a:r>
              <a:rPr lang="hr-HR" sz="1600" dirty="0"/>
              <a:t>Financijskim sredstvima Provoditelja natječaja i Fonda subvencionirati će se mjere </a:t>
            </a:r>
            <a:r>
              <a:rPr lang="hr-HR" sz="1600" dirty="0" err="1"/>
              <a:t>EnU</a:t>
            </a:r>
            <a:r>
              <a:rPr lang="hr-HR" sz="1600" dirty="0"/>
              <a:t> za 10 Korisnika subvencije na području Provoditelja natječaja. Ukupan broj Korisnika subvencije može se povećati, sukladno raspoloživim financijskim sredstvima (sukladno članku 13. Pravilnika).</a:t>
            </a:r>
          </a:p>
          <a:p>
            <a:pPr marL="0" indent="0">
              <a:buNone/>
            </a:pPr>
            <a:endParaRPr lang="hr-HR" sz="1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836712"/>
            <a:ext cx="398187" cy="39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769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KORISNICI SREDSTAVA:  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600" dirty="0"/>
              <a:t>Pravo sudjelovanja na Natječaju imaju fizičke osobe koje imaju prebivalište na području Grada </a:t>
            </a:r>
            <a:r>
              <a:rPr lang="hr-HR" sz="1600" dirty="0" smtClean="0"/>
              <a:t>Supetra i općine </a:t>
            </a:r>
            <a:r>
              <a:rPr lang="hr-HR" sz="1600" dirty="0" err="1" smtClean="0"/>
              <a:t>Sutivan</a:t>
            </a:r>
            <a:r>
              <a:rPr lang="hr-HR" sz="1600" dirty="0" smtClean="0"/>
              <a:t> koje </a:t>
            </a:r>
            <a:r>
              <a:rPr lang="hr-HR" sz="1600" dirty="0"/>
              <a:t>ulažu vlastita sredstva u mjere za koje se raspisuje Natječaj (u daljnjem tekstu: Korisnici sredstava). Pojedina fizička osoba temeljem ovog Projekta može podnijeti samo 1 (jednu) prijavu na Natječaj za dodjelu sufinanciranja, i u toj prijavi može prijaviti jednu, više ili sve od navedenih mjera </a:t>
            </a:r>
            <a:r>
              <a:rPr lang="hr-HR" sz="1600" dirty="0" err="1"/>
              <a:t>EnU</a:t>
            </a:r>
            <a:r>
              <a:rPr lang="hr-HR" sz="1600" dirty="0"/>
              <a:t> na obiteljskoj kući.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836712"/>
            <a:ext cx="36004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929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UVJETI KOJE PODNOSITELJI PRIJAVE MORAJU UDOVOLJITI  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sz="1900" dirty="0"/>
              <a:t>punoljetne, fizičke osobe s prebivalištem na području Grada </a:t>
            </a:r>
            <a:r>
              <a:rPr lang="hr-HR" sz="1900" dirty="0" smtClean="0"/>
              <a:t>Supetra i općine </a:t>
            </a:r>
            <a:r>
              <a:rPr lang="hr-HR" sz="1900" dirty="0" err="1" smtClean="0"/>
              <a:t>Sutivan</a:t>
            </a:r>
            <a:r>
              <a:rPr lang="hr-HR" sz="1900" dirty="0" smtClean="0"/>
              <a:t>, </a:t>
            </a:r>
            <a:endParaRPr lang="hr-HR" sz="1900" dirty="0"/>
          </a:p>
          <a:p>
            <a:pPr lvl="0"/>
            <a:r>
              <a:rPr lang="hr-HR" sz="1900" dirty="0"/>
              <a:t>posjeduje dokaz o vlasništvu nad izgrađenom obiteljskom kućom na kojem se planira provedba mjera </a:t>
            </a:r>
            <a:r>
              <a:rPr lang="hr-HR" sz="1900" dirty="0" err="1"/>
              <a:t>EnU</a:t>
            </a:r>
            <a:r>
              <a:rPr lang="hr-HR" sz="1900" dirty="0"/>
              <a:t>, pri čemu kuća ne mora biti isključivo u osobnom vlasništvu Podnositelja prijave već može biti i u vlasništvu člana/članova uže obitelji</a:t>
            </a:r>
          </a:p>
          <a:p>
            <a:pPr lvl="0"/>
            <a:r>
              <a:rPr lang="hr-HR" sz="1900" dirty="0"/>
              <a:t>ima prijavljeno prebivalište na adresi obiteljske kuće na kojoj se planira provedba mjera </a:t>
            </a:r>
            <a:r>
              <a:rPr lang="hr-HR" sz="1900" dirty="0" err="1"/>
              <a:t>EnU</a:t>
            </a:r>
            <a:r>
              <a:rPr lang="hr-HR" sz="1900" dirty="0"/>
              <a:t>, a koja se nalazi na području Grada </a:t>
            </a:r>
            <a:r>
              <a:rPr lang="hr-HR" sz="1900" dirty="0" smtClean="0"/>
              <a:t>Supetra i općine </a:t>
            </a:r>
            <a:r>
              <a:rPr lang="hr-HR" sz="1900" dirty="0" err="1" smtClean="0"/>
              <a:t>Sutivan</a:t>
            </a:r>
            <a:r>
              <a:rPr lang="hr-HR" sz="1900" dirty="0" smtClean="0"/>
              <a:t>; </a:t>
            </a:r>
            <a:endParaRPr lang="hr-HR" sz="1900" dirty="0"/>
          </a:p>
          <a:p>
            <a:pPr lvl="0"/>
            <a:r>
              <a:rPr lang="hr-HR" sz="1900" dirty="0"/>
              <a:t>posjeduje dokaz da je kuća postojeća u smislu Zakona o gradnji (NN 153/13); </a:t>
            </a:r>
          </a:p>
          <a:p>
            <a:pPr lvl="0"/>
            <a:r>
              <a:rPr lang="hr-HR" sz="1900" dirty="0"/>
              <a:t>obvezuje se da će savjesno i cjelovito popuniti Prijavni obrazac za podnošenje zahtjeva za sufinanciranje mjera </a:t>
            </a:r>
            <a:r>
              <a:rPr lang="hr-HR" sz="1900" dirty="0" err="1"/>
              <a:t>EnU</a:t>
            </a:r>
            <a:r>
              <a:rPr lang="hr-HR" sz="1900" dirty="0"/>
              <a:t> sa točnim podacima;</a:t>
            </a:r>
          </a:p>
          <a:p>
            <a:pPr lvl="0"/>
            <a:r>
              <a:rPr lang="hr-HR" sz="1900" dirty="0"/>
              <a:t>obvezuje se da će ugraditi mjeru </a:t>
            </a:r>
            <a:r>
              <a:rPr lang="hr-HR" sz="1900" dirty="0" err="1"/>
              <a:t>EnU</a:t>
            </a:r>
            <a:r>
              <a:rPr lang="hr-HR" sz="1900" dirty="0"/>
              <a:t> tek nakon  dana provedenog terenskog pregleda i točnosti prijavljenih početnih/zatečenih stanja obiteljskih kuća. 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052736"/>
            <a:ext cx="36004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868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POTREBNA DOKUMENTACIJA   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1600" dirty="0" smtClean="0"/>
              <a:t>Potpisani i cjelovito popunjeni </a:t>
            </a:r>
            <a:r>
              <a:rPr lang="hr-HR" sz="1600" i="1" dirty="0" smtClean="0"/>
              <a:t>Prijavni obrazac</a:t>
            </a:r>
            <a:r>
              <a:rPr lang="hr-HR" sz="1600" dirty="0" smtClean="0"/>
              <a:t> za podnošenje zahtjeva za sufinanciranje mjera energetske učinkovitosti</a:t>
            </a:r>
          </a:p>
          <a:p>
            <a:r>
              <a:rPr lang="hr-HR" sz="1600" dirty="0" smtClean="0"/>
              <a:t>Presliku osobne iskaznice (obostrano)</a:t>
            </a:r>
          </a:p>
          <a:p>
            <a:r>
              <a:rPr lang="hr-HR" sz="1600" dirty="0" smtClean="0"/>
              <a:t>Vlasnički list ili drugi dokaz o vlasništvu zgrade, u izvorniku ili ovjerenoj preslici</a:t>
            </a:r>
          </a:p>
          <a:p>
            <a:r>
              <a:rPr lang="hr-HR" sz="1600" dirty="0" smtClean="0"/>
              <a:t>Izjavu vlasnika ili svih vlasnika/suvlasnika predmetnog stambenog objekta da su suglasni s provedbom prijavljenog Projekta i da će sve troškove realizacije Projekta prema </a:t>
            </a:r>
            <a:r>
              <a:rPr lang="hr-HR" sz="1600" i="1" dirty="0" smtClean="0"/>
              <a:t>Prijavnom </a:t>
            </a:r>
            <a:r>
              <a:rPr lang="hr-HR" sz="1600" i="1" dirty="0" err="1" smtClean="0"/>
              <a:t>obrazcu</a:t>
            </a:r>
            <a:r>
              <a:rPr lang="hr-HR" sz="1600" dirty="0" smtClean="0"/>
              <a:t> u dijelu koji se ne financira iz sredstava za sufinanciranje Projekta snositi samostalno iz vlastitih sredstava ili iz sredstava osiguranih iz drugih izvora</a:t>
            </a:r>
          </a:p>
          <a:p>
            <a:r>
              <a:rPr lang="hr-HR" sz="1600" dirty="0" smtClean="0"/>
              <a:t>Dokaz da je zgrada postojeća u smislu Zakona o gradnji (NN 153/13) (presliku uporabne dozvole ili presliku pravomoćne građevinske dozvole objekta ili dokaz da je građevina izgrađena prije 15. veljače 1968. g. , a za objekte za koje do 01. listopada 2007. g. nije izdana građevinska dozvola, Rješenje o uvjetima građenja s potvrdom konačnosti ili potvrdu glavnog projekta, ili drugi akt kojim se dopušta gradnja)</a:t>
            </a:r>
          </a:p>
          <a:p>
            <a:r>
              <a:rPr lang="hr-HR" sz="1600" dirty="0" smtClean="0"/>
              <a:t>Presliku osobne iskaznice (obostrano) za sve članove kućanstva ili uvjerenje o prebivalištu za sve članove kućanstava</a:t>
            </a:r>
          </a:p>
          <a:p>
            <a:r>
              <a:rPr lang="hr-HR" sz="1600" dirty="0" smtClean="0"/>
              <a:t>Projektantski troškovnik ili neobvezujući </a:t>
            </a:r>
            <a:r>
              <a:rPr lang="hr-HR" sz="1600" dirty="0" err="1" smtClean="0"/>
              <a:t>ponudbevni</a:t>
            </a:r>
            <a:r>
              <a:rPr lang="hr-HR" sz="1600" dirty="0" smtClean="0"/>
              <a:t> troškovnik proizvođača/dobavljača radova sa detaljnom specifikacijom svih radova i materijala</a:t>
            </a:r>
          </a:p>
          <a:p>
            <a:r>
              <a:rPr lang="hr-HR" sz="1600" dirty="0" smtClean="0"/>
              <a:t>Za zaštićene objekte  potrebno je priložiti mišljenje nadležnog Konzervatorskog odjela u Gradu Splitu, Uprave za zaštitu kulturne baštine Ministarstva kulture RH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793602"/>
            <a:ext cx="470195" cy="47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83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233</TotalTime>
  <Words>1742</Words>
  <Application>Microsoft Office PowerPoint</Application>
  <PresentationFormat>Prikaz na zaslonu (4:3)</PresentationFormat>
  <Paragraphs>129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8" baseType="lpstr">
      <vt:lpstr>Arial</vt:lpstr>
      <vt:lpstr>Calibri</vt:lpstr>
      <vt:lpstr>Clarity</vt:lpstr>
      <vt:lpstr>     ENERGETSKA OBNOVA KUĆA U GRADU SUPETRU I OPĆINISUTIVAN  </vt:lpstr>
      <vt:lpstr>OPĆENITO          </vt:lpstr>
      <vt:lpstr>PODACI O PRAGRAMU ENERGETSKE OBNOVE OBITELJSKIH KUĆA ZA RAZDOBLJE OD 2014. DO 2020. GODINE   </vt:lpstr>
      <vt:lpstr>PREDMET NATJEČAJA      </vt:lpstr>
      <vt:lpstr>OBITELJSKA KUĆA U SMISLU OVOG NATJEČAJA JE STAMBENA KUĆA KOJA :     </vt:lpstr>
      <vt:lpstr>IZNOSI SUFINANCIRANJA  </vt:lpstr>
      <vt:lpstr>KORISNICI SREDSTAVA:  </vt:lpstr>
      <vt:lpstr>UVJETI KOJE PODNOSITELJI PRIJAVE MORAJU UDOVOLJITI  </vt:lpstr>
      <vt:lpstr>POTREBNA DOKUMENTACIJA   </vt:lpstr>
      <vt:lpstr>KRITERIJ ZA ODABIR KORISNIKA SREDSTAVA  </vt:lpstr>
      <vt:lpstr>DOSTAVLJANJE PRIJAVA </vt:lpstr>
      <vt:lpstr>REALIZACIJA PRIHVAĆENIH PRIJAVA  </vt:lpstr>
      <vt:lpstr>ZAHTJEV ZA ISPLATOM NOVČANIM SREDSTAVA  </vt:lpstr>
      <vt:lpstr>OSTALE INFORMACIJE</vt:lpstr>
      <vt:lpstr>PowerPointova prezentacija</vt:lpstr>
    </vt:vector>
  </TitlesOfParts>
  <Company>Vanja Bralo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Podmorski akvarij Supetar</dc:title>
  <dc:creator>Vanja Bralo</dc:creator>
  <cp:lastModifiedBy>Korisnik2</cp:lastModifiedBy>
  <cp:revision>76</cp:revision>
  <cp:lastPrinted>2014-08-04T08:49:36Z</cp:lastPrinted>
  <dcterms:created xsi:type="dcterms:W3CDTF">2014-05-16T22:08:55Z</dcterms:created>
  <dcterms:modified xsi:type="dcterms:W3CDTF">2014-08-04T08:58:11Z</dcterms:modified>
</cp:coreProperties>
</file>